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386584" y="1371599"/>
            <a:ext cx="74598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SLUT. TAK!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32888" y="3630169"/>
            <a:ext cx="8138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/>
              <a:t>Juridisk meddelelse:© QUERCUS PARKET. Alle rettigheder forbeholdes.Alle oplysninger i denne præsentation er fortrolige og kun beregnet til modtageren.Ingen del af denne præsentation må gengives eller distribueres uden forudgående skriftlig tilladelse fra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Introduktion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da-DK" dirty="0"/>
              <a:t>Et familieejet savværk i anden generation (etableret i 1997) med fokus på præcision, konsistens og høj kvalitet.</a:t>
            </a:r>
            <a:br>
              <a:rPr lang="da-DK" dirty="0"/>
            </a:br>
            <a:r>
              <a:rPr lang="da-DK" dirty="0"/>
              <a:t>Specialiseret i produktion af førsteklasses ask og eg samt klassisk massivt og konstrueret parketgulv.</a:t>
            </a:r>
            <a:br>
              <a:rPr lang="da-DK" dirty="0"/>
            </a:br>
            <a:r>
              <a:rPr lang="da-DK" dirty="0"/>
              <a:t>Kernekompetencen er </a:t>
            </a:r>
            <a:r>
              <a:rPr lang="da-DK" i="1" dirty="0"/>
              <a:t>Quercus robur</a:t>
            </a:r>
            <a:r>
              <a:rPr lang="da-DK" dirty="0"/>
              <a:t> (almindelig eg), også kendt som slavonsk eg, værdsat for sin styrke, struktur og tidløse udseende.</a:t>
            </a:r>
            <a:br>
              <a:rPr lang="da-DK" dirty="0"/>
            </a:br>
            <a:r>
              <a:rPr lang="da-DK" dirty="0"/>
              <a:t>Al råvareindkøb er fuldt sporbar og i overensstemmelse med internationale regler (EUDR, EUTR, UKTR, Lacey Act) i Sydøsteuropa.</a:t>
            </a:r>
            <a:br>
              <a:rPr lang="da-DK" dirty="0"/>
            </a:br>
            <a:r>
              <a:rPr lang="da-DK" dirty="0"/>
              <a:t>Primær oprindelse: Morović-skoven (Serbien) — en kilde til førsteklasses, bæredygtigt forvaltet eg med en lang skovbrugstradition.</a:t>
            </a:r>
            <a:br>
              <a:rPr lang="da-DK" dirty="0"/>
            </a:br>
            <a:r>
              <a:rPr lang="da-DK" dirty="0"/>
              <a:t>Virksomheden kombinerer traditionelt håndværk med avancerede produktionsmetoder, styrket af et internationalt produktionssamarbejde i Cambodja.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Historie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457907"/>
            <a:ext cx="10206164" cy="5027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a-DK" sz="1600" b="1" dirty="0"/>
              <a:t>1997–2009 | STRELA-perioden</a:t>
            </a:r>
            <a:br>
              <a:rPr lang="da-DK" sz="1600" dirty="0"/>
            </a:br>
            <a:r>
              <a:rPr lang="da-DK" sz="1600" dirty="0"/>
              <a:t>Etableringsfase — udviklede sig til Serbiens største savværk for eg og ask med fokus på præcision og eksport i store mængder.</a:t>
            </a:r>
            <a:br>
              <a:rPr lang="da-DK" sz="1600" dirty="0"/>
            </a:br>
            <a:r>
              <a:rPr lang="da-DK" sz="1600" dirty="0"/>
              <a:t>En langsigtet aftale med Vojvodinašume sikrede en stabil forsyning af førsteklasses slavonsk eg (</a:t>
            </a:r>
            <a:r>
              <a:rPr lang="da-DK" sz="1600" i="1" dirty="0"/>
              <a:t>Quercus robur</a:t>
            </a:r>
            <a:r>
              <a:rPr lang="da-DK" sz="1600" dirty="0"/>
              <a:t>).</a:t>
            </a:r>
            <a:br>
              <a:rPr lang="da-DK" sz="1600" dirty="0"/>
            </a:br>
            <a:r>
              <a:rPr lang="da-DK" sz="1600" dirty="0"/>
              <a:t>Stærk international tilstedeværelse (EU, Mellemøsten) samt prestigefyldte projekter (f.eks. det kongelige palads i Aserbajdsjan).</a:t>
            </a:r>
          </a:p>
          <a:p>
            <a:r>
              <a:rPr lang="da-DK" sz="1600" b="1" dirty="0"/>
              <a:t>2009–2020 | QUERCUS PARKET-perioden</a:t>
            </a:r>
            <a:br>
              <a:rPr lang="da-DK" sz="1600" dirty="0"/>
            </a:br>
            <a:r>
              <a:rPr lang="da-DK" sz="1600" dirty="0"/>
              <a:t>Strategisk overgang fra volumenbaseret produktion til specialisering og langsigtede partnerskaber.</a:t>
            </a:r>
            <a:br>
              <a:rPr lang="da-DK" sz="1600" dirty="0"/>
            </a:br>
            <a:r>
              <a:rPr lang="da-DK" sz="1600" dirty="0"/>
              <a:t>Etableret som en pålidelig leverandør af halvfabrikata i eg til førende gulvproducenter (f.eks. Tarkett, Bauwerk, Weitzer).</a:t>
            </a:r>
          </a:p>
          <a:p>
            <a:r>
              <a:rPr lang="da-DK" sz="1600" b="1" dirty="0"/>
              <a:t>2020–nu | CAMPICO-perioden</a:t>
            </a:r>
            <a:br>
              <a:rPr lang="da-DK" sz="1600" dirty="0"/>
            </a:br>
            <a:r>
              <a:rPr lang="da-DK" sz="1600" dirty="0"/>
              <a:t>Global ekspansion gennem et joint venture i Cambodja med fokus på avancerede trelags egetræsgulve til det amerikanske marked.</a:t>
            </a:r>
            <a:br>
              <a:rPr lang="da-DK" sz="1600" dirty="0"/>
            </a:br>
            <a:r>
              <a:rPr lang="da-DK" sz="1600" dirty="0"/>
              <a:t>Integration af europæisk råvareekspertise med internationale produktions- og distributionsnetværk.</a:t>
            </a:r>
            <a:br>
              <a:rPr lang="da-DK" sz="1600" dirty="0"/>
            </a:br>
            <a:r>
              <a:rPr lang="da-DK" sz="1600" dirty="0"/>
              <a:t>Kontinuerlig udvikling fra et stort savværk til en specialiseret, globalt integreret producent af egetræ — fortsat familieejet og nu ledet af anden generation.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648" y="228600"/>
            <a:ext cx="9748965" cy="1676400"/>
          </a:xfrm>
        </p:spPr>
        <p:txBody>
          <a:bodyPr>
            <a:normAutofit/>
          </a:bodyPr>
          <a:lstStyle/>
          <a:p>
            <a:r>
              <a:rPr lang="da-DK" b="1" dirty="0"/>
              <a:t>Nøglefærdigt anlæg til forarbejdning af hårdttræ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06424" y="1315755"/>
            <a:ext cx="10398188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a-DK" sz="1600" dirty="0"/>
              <a:t>En fuldt operationel industriel platform for hårdttræ i Serbien (etableret i 1997), der muliggør øjeblikkelig indtægtsgenerering.</a:t>
            </a:r>
          </a:p>
          <a:p>
            <a:r>
              <a:rPr lang="da-DK" sz="1600" b="1" dirty="0"/>
              <a:t>Lokationsfordel</a:t>
            </a:r>
            <a:br>
              <a:rPr lang="da-DK" sz="1600" dirty="0"/>
            </a:br>
            <a:r>
              <a:rPr lang="da-DK" sz="1600" dirty="0"/>
              <a:t>Direkte adgang til slavonsk eg (</a:t>
            </a:r>
            <a:r>
              <a:rPr lang="da-DK" sz="1600" i="1" dirty="0"/>
              <a:t>Quercus robur</a:t>
            </a:r>
            <a:r>
              <a:rPr lang="da-DK" sz="1600" dirty="0"/>
              <a:t>) fra Morović og Spačva-bassinet samt effektiv forbindelse til EU- og globale markeder.</a:t>
            </a:r>
          </a:p>
          <a:p>
            <a:r>
              <a:rPr lang="da-DK" sz="1600" b="1" dirty="0"/>
              <a:t>Finansiel performance</a:t>
            </a:r>
            <a:br>
              <a:rPr lang="da-DK" sz="1600" dirty="0"/>
            </a:br>
            <a:r>
              <a:rPr lang="da-DK" sz="1600" dirty="0"/>
              <a:t>Ca. €16,5 mio. i omsætning, €2 mio. i overskud, omkring 100 medarbejdere og skalerbar produktionskapacitet.</a:t>
            </a:r>
          </a:p>
          <a:p>
            <a:r>
              <a:rPr lang="da-DK" sz="1600" b="1" dirty="0"/>
              <a:t>Infrastruktur</a:t>
            </a:r>
            <a:br>
              <a:rPr lang="da-DK" sz="1600" dirty="0"/>
            </a:br>
            <a:r>
              <a:rPr lang="da-DK" sz="1600" dirty="0"/>
              <a:t>Veludviklede produktionsfaciliteter (8.000 m² bygninger på et areal på 36.000 m²) udstyret med højkapacitets europæisk maskineri.</a:t>
            </a:r>
          </a:p>
          <a:p>
            <a:r>
              <a:rPr lang="da-DK" sz="1600" b="1" dirty="0"/>
              <a:t>Forsyningssikkerhed</a:t>
            </a:r>
            <a:br>
              <a:rPr lang="da-DK" sz="1600" dirty="0"/>
            </a:br>
            <a:r>
              <a:rPr lang="da-DK" sz="1600" dirty="0"/>
              <a:t>Langsigtet aftale med Vojvodinašume samt FSC-certificeret råvare, i overensstemmelse med EUDR, EUTR og Lacey Act.</a:t>
            </a:r>
          </a:p>
          <a:p>
            <a:r>
              <a:rPr lang="da-DK" sz="1600" b="1" dirty="0"/>
              <a:t>Vækstpotentiale</a:t>
            </a:r>
            <a:br>
              <a:rPr lang="da-DK" sz="1600" dirty="0"/>
            </a:br>
            <a:r>
              <a:rPr lang="da-DK" sz="1600" dirty="0"/>
              <a:t>Klar til udvidelse inden for finer, slidlag og konstrueret træ — uden behov for greenfield-investeringer.</a:t>
            </a:r>
          </a:p>
          <a:p>
            <a:r>
              <a:rPr lang="da-DK" sz="1600" b="1" dirty="0"/>
              <a:t>Strategisk positionering</a:t>
            </a:r>
            <a:br>
              <a:rPr lang="da-DK" sz="1600" dirty="0"/>
            </a:br>
            <a:r>
              <a:rPr lang="da-DK" sz="1600" dirty="0"/>
              <a:t>En vertikalt integreret platform, der kombinerer indkøb, forarbejdning og eksport, understøttet af næsten 30 års erfaring.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 err="1"/>
              <a:t>Indkøb</a:t>
            </a:r>
            <a:r>
              <a:rPr lang="en-GB" b="1" dirty="0"/>
              <a:t>, compliance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sporbarhed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530768"/>
            <a:ext cx="1011472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da-DK" sz="1600" dirty="0"/>
              <a:t>Alt træ (eg </a:t>
            </a:r>
            <a:r>
              <a:rPr lang="da-DK" sz="1600" i="1" dirty="0"/>
              <a:t>Quercus robur</a:t>
            </a:r>
            <a:r>
              <a:rPr lang="da-DK" sz="1600" dirty="0"/>
              <a:t> og ask </a:t>
            </a:r>
            <a:r>
              <a:rPr lang="da-DK" sz="1600" i="1" dirty="0"/>
              <a:t>Fraxinus excelsior</a:t>
            </a:r>
            <a:r>
              <a:rPr lang="da-DK" sz="1600" dirty="0"/>
              <a:t>) stammer udelukkende fra lovligt fældede skove.</a:t>
            </a:r>
            <a:br>
              <a:rPr lang="da-DK" sz="1600" dirty="0"/>
            </a:br>
            <a:r>
              <a:rPr lang="da-DK" sz="1600" dirty="0"/>
              <a:t>Regional forsyning fra Serbien, Kroatien, Bosnien-Hercegovina og Rumænien med fokus på Morović-skoven.</a:t>
            </a:r>
            <a:br>
              <a:rPr lang="da-DK" sz="1600" dirty="0"/>
            </a:br>
            <a:r>
              <a:rPr lang="da-DK" sz="1600" dirty="0"/>
              <a:t>Langsigtede partnerskaber med statslige skovvirksomheder (Vojvodinašume) sikrer stabil forsyning.</a:t>
            </a:r>
            <a:br>
              <a:rPr lang="da-DK" sz="1600" dirty="0"/>
            </a:br>
            <a:r>
              <a:rPr lang="da-DK" sz="1600" dirty="0"/>
              <a:t>Streng leverandørkontrol med juridisk dokumentation, fældningsrettigheder og løbende overvågning (FSC eller tilsvarende standarder).</a:t>
            </a:r>
            <a:br>
              <a:rPr lang="da-DK" sz="1600" dirty="0"/>
            </a:br>
            <a:r>
              <a:rPr lang="da-DK" sz="1600" dirty="0"/>
              <a:t>Et fuldt sporbarhedssystem gør det muligt at følge træet fra skov til færdigt produkt.</a:t>
            </a:r>
            <a:br>
              <a:rPr lang="da-DK" sz="1600" dirty="0"/>
            </a:br>
            <a:r>
              <a:rPr lang="da-DK" sz="1600" dirty="0"/>
              <a:t>Fuldt i overensstemmelse med EUTR, EUDR, UKTR og den amerikanske Lacey Act.</a:t>
            </a:r>
            <a:br>
              <a:rPr lang="da-DK" sz="1600" dirty="0"/>
            </a:br>
            <a:r>
              <a:rPr lang="da-DK" sz="1600" dirty="0"/>
              <a:t>Risikominimering gennem diversificerede leverandører, præference for statsskove og regelmæssige audits.</a:t>
            </a:r>
            <a:br>
              <a:rPr lang="da-DK" sz="1600" dirty="0"/>
            </a:br>
            <a:r>
              <a:rPr lang="da-DK" sz="1600" dirty="0"/>
              <a:t>Stærk bæredygtighedsprofil gennem ansvarligt indkøb, støtte til skovrejsning og effektiv ressourceudnyttelse.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da-DK" b="1" dirty="0"/>
              <a:t>Markedsmuligheder – europæisk eg og hårdttræ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3002084"/>
            <a:ext cx="1038758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da-DK" sz="2000" dirty="0"/>
              <a:t>Stærk global efterspørgsel efter højkvalitets eg og ask i møbel-, interiør- og industrisektorer.</a:t>
            </a:r>
            <a:br>
              <a:rPr lang="da-DK" sz="2000" dirty="0"/>
            </a:br>
            <a:r>
              <a:rPr lang="da-DK" sz="2000" dirty="0"/>
              <a:t>Begrænset udbud af slavonsk eg gør det til en premium ressource.</a:t>
            </a:r>
            <a:br>
              <a:rPr lang="da-DK" sz="2000" dirty="0"/>
            </a:br>
            <a:r>
              <a:rPr lang="da-DK" sz="2000" dirty="0"/>
              <a:t>Sydøsteuropa er en strategisk vigtig region for højkvalitets hårdttræ.</a:t>
            </a:r>
            <a:br>
              <a:rPr lang="da-DK" sz="2000" dirty="0"/>
            </a:br>
            <a:r>
              <a:rPr lang="da-DK" sz="2000" dirty="0"/>
              <a:t>Øget regulering (EUDR, ESG) favoriserer fuldt sporbare og compliant leverandører.</a:t>
            </a:r>
            <a:br>
              <a:rPr lang="da-DK" sz="2000" dirty="0"/>
            </a:br>
            <a:r>
              <a:rPr lang="da-DK" sz="2000" dirty="0"/>
              <a:t>Stabil efterspørgsel på tværs af flere industrier sikrer robuste markedsfundamenter.</a:t>
            </a:r>
            <a:br>
              <a:rPr lang="da-DK" sz="2000" dirty="0"/>
            </a:br>
            <a:r>
              <a:rPr lang="da-DK" sz="2000" dirty="0"/>
              <a:t>Fragmenteret udbud skaber muligheder for pålidelige og skalerbare producenter.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GB" b="1" dirty="0" err="1"/>
              <a:t>Strategisk</a:t>
            </a:r>
            <a:r>
              <a:rPr lang="en-GB" b="1" dirty="0"/>
              <a:t> hub – </a:t>
            </a:r>
            <a:r>
              <a:rPr lang="en-GB" b="1" dirty="0" err="1"/>
              <a:t>adgang</a:t>
            </a:r>
            <a:r>
              <a:rPr lang="en-GB" b="1" dirty="0"/>
              <a:t> </a:t>
            </a:r>
            <a:r>
              <a:rPr lang="en-GB" b="1" dirty="0" err="1"/>
              <a:t>til</a:t>
            </a:r>
            <a:r>
              <a:rPr lang="en-GB" b="1" dirty="0"/>
              <a:t> </a:t>
            </a:r>
            <a:r>
              <a:rPr lang="en-GB" b="1" dirty="0" err="1"/>
              <a:t>råmaterialer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eksport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800983"/>
            <a:ext cx="5519376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GB" sz="1800" dirty="0" err="1"/>
              <a:t>Beliggende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Srem-regionen</a:t>
            </a:r>
            <a:r>
              <a:rPr lang="en-GB" sz="1800" dirty="0"/>
              <a:t> (Serbien) </a:t>
            </a:r>
            <a:r>
              <a:rPr lang="en-GB" sz="1800" dirty="0" err="1"/>
              <a:t>nær</a:t>
            </a:r>
            <a:r>
              <a:rPr lang="en-GB" sz="1800" dirty="0"/>
              <a:t> Beograd — et </a:t>
            </a:r>
            <a:r>
              <a:rPr lang="en-GB" sz="1800" dirty="0" err="1"/>
              <a:t>centralt</a:t>
            </a:r>
            <a:r>
              <a:rPr lang="en-GB" sz="1800" dirty="0"/>
              <a:t> </a:t>
            </a:r>
            <a:r>
              <a:rPr lang="en-GB" sz="1800" dirty="0" err="1"/>
              <a:t>logistisk</a:t>
            </a:r>
            <a:r>
              <a:rPr lang="en-GB" sz="1800" dirty="0"/>
              <a:t> </a:t>
            </a:r>
            <a:r>
              <a:rPr lang="en-GB" sz="1800" dirty="0" err="1"/>
              <a:t>knudepunkt</a:t>
            </a:r>
            <a:r>
              <a:rPr lang="en-GB" sz="1800" dirty="0"/>
              <a:t>.</a:t>
            </a:r>
            <a:br>
              <a:rPr lang="en-GB" sz="1800" dirty="0"/>
            </a:br>
            <a:r>
              <a:rPr lang="en-GB" sz="1800" dirty="0"/>
              <a:t>35 </a:t>
            </a:r>
            <a:r>
              <a:rPr lang="en-GB" sz="1800" dirty="0" err="1"/>
              <a:t>minutter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Beograd </a:t>
            </a:r>
            <a:r>
              <a:rPr lang="en-GB" sz="1800" dirty="0" err="1"/>
              <a:t>internationale</a:t>
            </a:r>
            <a:r>
              <a:rPr lang="en-GB" sz="1800" dirty="0"/>
              <a:t> </a:t>
            </a:r>
            <a:r>
              <a:rPr lang="en-GB" sz="1800" dirty="0" err="1"/>
              <a:t>lufthavn</a:t>
            </a:r>
            <a:br>
              <a:rPr lang="en-GB" sz="1800" dirty="0"/>
            </a:br>
            <a:r>
              <a:rPr lang="en-GB" sz="1800" dirty="0"/>
              <a:t>10 </a:t>
            </a:r>
            <a:r>
              <a:rPr lang="en-GB" sz="1800" dirty="0" err="1"/>
              <a:t>minutter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</a:t>
            </a:r>
            <a:r>
              <a:rPr lang="en-GB" sz="1800" dirty="0" err="1"/>
              <a:t>hovedmotorveje</a:t>
            </a:r>
            <a:r>
              <a:rPr lang="en-GB" sz="1800" dirty="0"/>
              <a:t> (E-70, E-75)</a:t>
            </a:r>
            <a:br>
              <a:rPr lang="en-GB" sz="1800" dirty="0"/>
            </a:br>
            <a:r>
              <a:rPr lang="en-GB" sz="1800" dirty="0" err="1"/>
              <a:t>Tæt</a:t>
            </a:r>
            <a:r>
              <a:rPr lang="en-GB" sz="1800" dirty="0"/>
              <a:t> </a:t>
            </a:r>
            <a:r>
              <a:rPr lang="en-GB" sz="1800" dirty="0" err="1"/>
              <a:t>på</a:t>
            </a:r>
            <a:r>
              <a:rPr lang="en-GB" sz="1800" dirty="0"/>
              <a:t> </a:t>
            </a:r>
            <a:r>
              <a:rPr lang="en-GB" sz="1800" dirty="0" err="1"/>
              <a:t>jernbane</a:t>
            </a:r>
            <a:r>
              <a:rPr lang="en-GB" sz="1800" dirty="0"/>
              <a:t>- </a:t>
            </a:r>
            <a:r>
              <a:rPr lang="en-GB" sz="1800" dirty="0" err="1"/>
              <a:t>og</a:t>
            </a:r>
            <a:r>
              <a:rPr lang="en-GB" sz="1800" dirty="0"/>
              <a:t> </a:t>
            </a:r>
            <a:r>
              <a:rPr lang="en-GB" sz="1800" dirty="0" err="1"/>
              <a:t>toldterminal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Inđija</a:t>
            </a:r>
            <a:br>
              <a:rPr lang="en-GB" sz="1800" dirty="0"/>
            </a:br>
            <a:r>
              <a:rPr lang="en-GB" sz="1800" dirty="0" err="1"/>
              <a:t>Direkte</a:t>
            </a:r>
            <a:r>
              <a:rPr lang="en-GB" sz="1800" dirty="0"/>
              <a:t> </a:t>
            </a:r>
            <a:r>
              <a:rPr lang="en-GB" sz="1800" dirty="0" err="1"/>
              <a:t>adgang</a:t>
            </a:r>
            <a:r>
              <a:rPr lang="en-GB" sz="1800" dirty="0"/>
              <a:t> </a:t>
            </a:r>
            <a:r>
              <a:rPr lang="en-GB" sz="1800" dirty="0" err="1"/>
              <a:t>til</a:t>
            </a:r>
            <a:r>
              <a:rPr lang="en-GB" sz="1800" dirty="0"/>
              <a:t> centrale </a:t>
            </a:r>
            <a:r>
              <a:rPr lang="en-GB" sz="1800" dirty="0" err="1"/>
              <a:t>råvareområder</a:t>
            </a:r>
            <a:r>
              <a:rPr lang="en-GB" sz="1800" dirty="0"/>
              <a:t>: </a:t>
            </a:r>
            <a:r>
              <a:rPr lang="en-GB" sz="1800" dirty="0" err="1"/>
              <a:t>Morović-skoven</a:t>
            </a:r>
            <a:r>
              <a:rPr lang="en-GB" sz="1800" dirty="0"/>
              <a:t> </a:t>
            </a:r>
            <a:r>
              <a:rPr lang="en-GB" sz="1800" dirty="0" err="1"/>
              <a:t>og</a:t>
            </a:r>
            <a:r>
              <a:rPr lang="en-GB" sz="1800" dirty="0"/>
              <a:t> </a:t>
            </a:r>
            <a:r>
              <a:rPr lang="en-GB" sz="1800" dirty="0" err="1"/>
              <a:t>Spačva</a:t>
            </a:r>
            <a:r>
              <a:rPr lang="en-GB" sz="1800" dirty="0"/>
              <a:t>-bassinet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Kundeportefølje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referencer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Medlem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af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(Bronze-</a:t>
            </a:r>
            <a:r>
              <a:rPr lang="en-GB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niveau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Kontakt</a:t>
            </a:r>
            <a:r>
              <a:rPr lang="en-GB" b="1" dirty="0"/>
              <a:t> </a:t>
            </a:r>
            <a:r>
              <a:rPr lang="en-GB" b="1" dirty="0" err="1"/>
              <a:t>og</a:t>
            </a:r>
            <a:r>
              <a:rPr lang="en-GB" b="1" dirty="0"/>
              <a:t> </a:t>
            </a:r>
            <a:r>
              <a:rPr lang="en-GB" b="1" dirty="0" err="1"/>
              <a:t>virksomhedsoplysninger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</a:t>
            </a:r>
            <a:r>
              <a:rPr lang="en-GB" sz="1600" dirty="0" err="1"/>
              <a:t>Enkeltmandsvirksomhed</a:t>
            </a:r>
            <a:br>
              <a:rPr lang="en-GB" sz="1600" dirty="0"/>
            </a:br>
            <a:r>
              <a:rPr lang="en-GB" sz="1600" dirty="0" err="1"/>
              <a:t>Adresse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Serbien</a:t>
            </a:r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E-mail: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Åbningstider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Mandag</a:t>
            </a:r>
            <a:r>
              <a:rPr lang="en-GB" sz="1600" dirty="0"/>
              <a:t> – </a:t>
            </a:r>
            <a:r>
              <a:rPr lang="en-GB" sz="1600" dirty="0" err="1"/>
              <a:t>fredag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Virksomhedsoplysninger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Skattenummer</a:t>
            </a:r>
            <a:r>
              <a:rPr lang="en-GB" sz="1600" dirty="0"/>
              <a:t> (PIB): 106197782</a:t>
            </a:r>
            <a:br>
              <a:rPr lang="en-GB" sz="1600" dirty="0"/>
            </a:br>
            <a:r>
              <a:rPr lang="en-GB" sz="1600" dirty="0" err="1"/>
              <a:t>Registreringsnummer</a:t>
            </a:r>
            <a:r>
              <a:rPr lang="en-GB" sz="1600" dirty="0"/>
              <a:t>: 61620117</a:t>
            </a:r>
          </a:p>
          <a:p>
            <a:r>
              <a:rPr lang="en-GB" sz="1600" dirty="0" err="1"/>
              <a:t>Bankoplysninger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Lokation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Savværk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/>
              <a:t>FSC-</a:t>
            </a:r>
            <a:r>
              <a:rPr lang="en-GB" sz="1600" dirty="0" err="1"/>
              <a:t>licens</a:t>
            </a:r>
            <a:r>
              <a:rPr lang="en-GB" sz="1600" dirty="0"/>
              <a:t>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</TotalTime>
  <Words>874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Introduktion</vt:lpstr>
      <vt:lpstr>Historie</vt:lpstr>
      <vt:lpstr>Nøglefærdigt anlæg til forarbejdning af hårdttræ</vt:lpstr>
      <vt:lpstr>Indkøb, compliance og sporbarhed</vt:lpstr>
      <vt:lpstr>Markedsmuligheder – europæisk eg og hårdttræ</vt:lpstr>
      <vt:lpstr>Strategisk hub – adgang til råmaterialer og eksport</vt:lpstr>
      <vt:lpstr>Kundeportefølje og referencer</vt:lpstr>
      <vt:lpstr>Kontakt og virksomhedsoplysninger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18</cp:revision>
  <dcterms:created xsi:type="dcterms:W3CDTF">2026-03-27T12:34:22Z</dcterms:created>
  <dcterms:modified xsi:type="dcterms:W3CDTF">2026-03-28T11:23:01Z</dcterms:modified>
</cp:coreProperties>
</file>